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9" r:id="rId4"/>
    <p:sldId id="263" r:id="rId5"/>
    <p:sldId id="258" r:id="rId6"/>
    <p:sldId id="260" r:id="rId7"/>
    <p:sldId id="261" r:id="rId8"/>
    <p:sldId id="267" r:id="rId9"/>
    <p:sldId id="266" r:id="rId10"/>
    <p:sldId id="262" r:id="rId11"/>
    <p:sldId id="268"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DC807D7-70E7-45D2-9C6C-C8DEFF4FA662}">
          <p14:sldIdLst>
            <p14:sldId id="256"/>
            <p14:sldId id="257"/>
            <p14:sldId id="259"/>
            <p14:sldId id="263"/>
            <p14:sldId id="258"/>
            <p14:sldId id="260"/>
            <p14:sldId id="261"/>
            <p14:sldId id="267"/>
            <p14:sldId id="266"/>
            <p14:sldId id="262"/>
            <p14:sldId id="268"/>
            <p14:sldId id="26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265AE8-BEDB-4CFF-BB2A-67D70D0DCA9A}"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21CEE-A41A-4FDC-A5E5-47443C171126}" type="slidenum">
              <a:rPr lang="en-US" smtClean="0"/>
              <a:t>‹#›</a:t>
            </a:fld>
            <a:endParaRPr lang="en-US"/>
          </a:p>
        </p:txBody>
      </p:sp>
    </p:spTree>
    <p:extLst>
      <p:ext uri="{BB962C8B-B14F-4D97-AF65-F5344CB8AC3E}">
        <p14:creationId xmlns:p14="http://schemas.microsoft.com/office/powerpoint/2010/main" val="554831071"/>
      </p:ext>
    </p:extLst>
  </p:cSld>
  <p:clrMapOvr>
    <a:masterClrMapping/>
  </p:clrMapOvr>
  <mc:AlternateContent xmlns:mc="http://schemas.openxmlformats.org/markup-compatibility/2006" xmlns:p14="http://schemas.microsoft.com/office/powerpoint/2010/main">
    <mc:Choice Requires="p14">
      <p:transition spd="slow" p14:dur="2000">
        <p14:glitter pattern="hexagon"/>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8265AE8-BEDB-4CFF-BB2A-67D70D0DCA9A}" type="datetimeFigureOut">
              <a:rPr lang="en-US" smtClean="0"/>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421CEE-A41A-4FDC-A5E5-47443C171126}" type="slidenum">
              <a:rPr lang="en-US" smtClean="0"/>
              <a:t>‹#›</a:t>
            </a:fld>
            <a:endParaRPr lang="en-US"/>
          </a:p>
        </p:txBody>
      </p:sp>
    </p:spTree>
    <p:extLst>
      <p:ext uri="{BB962C8B-B14F-4D97-AF65-F5344CB8AC3E}">
        <p14:creationId xmlns:p14="http://schemas.microsoft.com/office/powerpoint/2010/main" val="1155740798"/>
      </p:ext>
    </p:extLst>
  </p:cSld>
  <p:clrMapOvr>
    <a:masterClrMapping/>
  </p:clrMapOvr>
  <mc:AlternateContent xmlns:mc="http://schemas.openxmlformats.org/markup-compatibility/2006" xmlns:p14="http://schemas.microsoft.com/office/powerpoint/2010/main">
    <mc:Choice Requires="p14">
      <p:transition spd="slow" p14:dur="2000">
        <p14:glitter pattern="hexagon"/>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28265AE8-BEDB-4CFF-BB2A-67D70D0DCA9A}"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21CEE-A41A-4FDC-A5E5-47443C171126}" type="slidenum">
              <a:rPr lang="en-US" smtClean="0"/>
              <a:t>‹#›</a:t>
            </a:fld>
            <a:endParaRPr lang="en-US"/>
          </a:p>
        </p:txBody>
      </p:sp>
    </p:spTree>
    <p:extLst>
      <p:ext uri="{BB962C8B-B14F-4D97-AF65-F5344CB8AC3E}">
        <p14:creationId xmlns:p14="http://schemas.microsoft.com/office/powerpoint/2010/main" val="3797082928"/>
      </p:ext>
    </p:extLst>
  </p:cSld>
  <p:clrMapOvr>
    <a:masterClrMapping/>
  </p:clrMapOvr>
  <mc:AlternateContent xmlns:mc="http://schemas.openxmlformats.org/markup-compatibility/2006" xmlns:p14="http://schemas.microsoft.com/office/powerpoint/2010/main">
    <mc:Choice Requires="p14">
      <p:transition spd="slow" p14:dur="2000">
        <p14:glitter pattern="hexagon"/>
      </p:transition>
    </mc:Choice>
    <mc:Fallback xmlns="">
      <p:transition spd="slow">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28265AE8-BEDB-4CFF-BB2A-67D70D0DCA9A}"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21CEE-A41A-4FDC-A5E5-47443C171126}"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6004545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8265AE8-BEDB-4CFF-BB2A-67D70D0DCA9A}"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21CEE-A41A-4FDC-A5E5-47443C171126}" type="slidenum">
              <a:rPr lang="en-US" smtClean="0"/>
              <a:t>‹#›</a:t>
            </a:fld>
            <a:endParaRPr lang="en-US"/>
          </a:p>
        </p:txBody>
      </p:sp>
    </p:spTree>
    <p:extLst>
      <p:ext uri="{BB962C8B-B14F-4D97-AF65-F5344CB8AC3E}">
        <p14:creationId xmlns:p14="http://schemas.microsoft.com/office/powerpoint/2010/main" val="3207786732"/>
      </p:ext>
    </p:extLst>
  </p:cSld>
  <p:clrMapOvr>
    <a:masterClrMapping/>
  </p:clrMapOvr>
  <mc:AlternateContent xmlns:mc="http://schemas.openxmlformats.org/markup-compatibility/2006" xmlns:p14="http://schemas.microsoft.com/office/powerpoint/2010/main">
    <mc:Choice Requires="p14">
      <p:transition spd="slow" p14:dur="2000">
        <p14:glitter pattern="hexagon"/>
      </p:transition>
    </mc:Choice>
    <mc:Fallback xmlns="">
      <p:transition spd="slow">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8265AE8-BEDB-4CFF-BB2A-67D70D0DCA9A}" type="datetimeFigureOut">
              <a:rPr lang="en-US" smtClean="0"/>
              <a:t>10/10/2019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21CEE-A41A-4FDC-A5E5-47443C171126}" type="slidenum">
              <a:rPr lang="en-US" smtClean="0"/>
              <a:t>‹#›</a:t>
            </a:fld>
            <a:endParaRPr lang="en-US"/>
          </a:p>
        </p:txBody>
      </p:sp>
    </p:spTree>
    <p:extLst>
      <p:ext uri="{BB962C8B-B14F-4D97-AF65-F5344CB8AC3E}">
        <p14:creationId xmlns:p14="http://schemas.microsoft.com/office/powerpoint/2010/main" val="3348047440"/>
      </p:ext>
    </p:extLst>
  </p:cSld>
  <p:clrMapOvr>
    <a:masterClrMapping/>
  </p:clrMapOvr>
  <mc:AlternateContent xmlns:mc="http://schemas.openxmlformats.org/markup-compatibility/2006" xmlns:p14="http://schemas.microsoft.com/office/powerpoint/2010/main">
    <mc:Choice Requires="p14">
      <p:transition spd="slow" p14:dur="2000">
        <p14:glitter pattern="hexagon"/>
      </p:transition>
    </mc:Choice>
    <mc:Fallback xmlns="">
      <p:transition spd="slow">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8265AE8-BEDB-4CFF-BB2A-67D70D0DCA9A}" type="datetimeFigureOut">
              <a:rPr lang="en-US" smtClean="0"/>
              <a:t>10/10/2019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21CEE-A41A-4FDC-A5E5-47443C171126}" type="slidenum">
              <a:rPr lang="en-US" smtClean="0"/>
              <a:t>‹#›</a:t>
            </a:fld>
            <a:endParaRPr lang="en-US"/>
          </a:p>
        </p:txBody>
      </p:sp>
    </p:spTree>
    <p:extLst>
      <p:ext uri="{BB962C8B-B14F-4D97-AF65-F5344CB8AC3E}">
        <p14:creationId xmlns:p14="http://schemas.microsoft.com/office/powerpoint/2010/main" val="4004940707"/>
      </p:ext>
    </p:extLst>
  </p:cSld>
  <p:clrMapOvr>
    <a:masterClrMapping/>
  </p:clrMapOvr>
  <mc:AlternateContent xmlns:mc="http://schemas.openxmlformats.org/markup-compatibility/2006" xmlns:p14="http://schemas.microsoft.com/office/powerpoint/2010/main">
    <mc:Choice Requires="p14">
      <p:transition spd="slow" p14:dur="2000">
        <p14:glitter pattern="hexagon"/>
      </p:transition>
    </mc:Choice>
    <mc:Fallback xmlns="">
      <p:transition spd="slow">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265AE8-BEDB-4CFF-BB2A-67D70D0DCA9A}"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21CEE-A41A-4FDC-A5E5-47443C171126}" type="slidenum">
              <a:rPr lang="en-US" smtClean="0"/>
              <a:t>‹#›</a:t>
            </a:fld>
            <a:endParaRPr lang="en-US"/>
          </a:p>
        </p:txBody>
      </p:sp>
    </p:spTree>
    <p:extLst>
      <p:ext uri="{BB962C8B-B14F-4D97-AF65-F5344CB8AC3E}">
        <p14:creationId xmlns:p14="http://schemas.microsoft.com/office/powerpoint/2010/main" val="2968330621"/>
      </p:ext>
    </p:extLst>
  </p:cSld>
  <p:clrMapOvr>
    <a:masterClrMapping/>
  </p:clrMapOvr>
  <mc:AlternateContent xmlns:mc="http://schemas.openxmlformats.org/markup-compatibility/2006" xmlns:p14="http://schemas.microsoft.com/office/powerpoint/2010/main">
    <mc:Choice Requires="p14">
      <p:transition spd="slow" p14:dur="2000">
        <p14:glitter pattern="hexagon"/>
      </p:transition>
    </mc:Choice>
    <mc:Fallback xmlns="">
      <p:transition spd="slow">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265AE8-BEDB-4CFF-BB2A-67D70D0DCA9A}"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21CEE-A41A-4FDC-A5E5-47443C171126}" type="slidenum">
              <a:rPr lang="en-US" smtClean="0"/>
              <a:t>‹#›</a:t>
            </a:fld>
            <a:endParaRPr lang="en-US"/>
          </a:p>
        </p:txBody>
      </p:sp>
    </p:spTree>
    <p:extLst>
      <p:ext uri="{BB962C8B-B14F-4D97-AF65-F5344CB8AC3E}">
        <p14:creationId xmlns:p14="http://schemas.microsoft.com/office/powerpoint/2010/main" val="480884934"/>
      </p:ext>
    </p:extLst>
  </p:cSld>
  <p:clrMapOvr>
    <a:masterClrMapping/>
  </p:clrMapOvr>
  <mc:AlternateContent xmlns:mc="http://schemas.openxmlformats.org/markup-compatibility/2006" xmlns:p14="http://schemas.microsoft.com/office/powerpoint/2010/main">
    <mc:Choice Requires="p14">
      <p:transition spd="slow" p14:dur="2000">
        <p14:glitter pattern="hexagon"/>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265AE8-BEDB-4CFF-BB2A-67D70D0DCA9A}"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21CEE-A41A-4FDC-A5E5-47443C171126}" type="slidenum">
              <a:rPr lang="en-US" smtClean="0"/>
              <a:t>‹#›</a:t>
            </a:fld>
            <a:endParaRPr lang="en-US"/>
          </a:p>
        </p:txBody>
      </p:sp>
    </p:spTree>
    <p:extLst>
      <p:ext uri="{BB962C8B-B14F-4D97-AF65-F5344CB8AC3E}">
        <p14:creationId xmlns:p14="http://schemas.microsoft.com/office/powerpoint/2010/main" val="3751787510"/>
      </p:ext>
    </p:extLst>
  </p:cSld>
  <p:clrMapOvr>
    <a:masterClrMapping/>
  </p:clrMapOvr>
  <mc:AlternateContent xmlns:mc="http://schemas.openxmlformats.org/markup-compatibility/2006" xmlns:p14="http://schemas.microsoft.com/office/powerpoint/2010/main">
    <mc:Choice Requires="p14">
      <p:transition spd="slow" p14:dur="2000">
        <p14:glitter pattern="hexagon"/>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8265AE8-BEDB-4CFF-BB2A-67D70D0DCA9A}" type="datetimeFigureOut">
              <a:rPr lang="en-US" smtClean="0"/>
              <a:t>10/10/2019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21CEE-A41A-4FDC-A5E5-47443C171126}" type="slidenum">
              <a:rPr lang="en-US" smtClean="0"/>
              <a:t>‹#›</a:t>
            </a:fld>
            <a:endParaRPr lang="en-US"/>
          </a:p>
        </p:txBody>
      </p:sp>
    </p:spTree>
    <p:extLst>
      <p:ext uri="{BB962C8B-B14F-4D97-AF65-F5344CB8AC3E}">
        <p14:creationId xmlns:p14="http://schemas.microsoft.com/office/powerpoint/2010/main" val="3029726477"/>
      </p:ext>
    </p:extLst>
  </p:cSld>
  <p:clrMapOvr>
    <a:masterClrMapping/>
  </p:clrMapOvr>
  <mc:AlternateContent xmlns:mc="http://schemas.openxmlformats.org/markup-compatibility/2006" xmlns:p14="http://schemas.microsoft.com/office/powerpoint/2010/main">
    <mc:Choice Requires="p14">
      <p:transition spd="slow" p14:dur="2000">
        <p14:glitter pattern="hexagon"/>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8265AE8-BEDB-4CFF-BB2A-67D70D0DCA9A}" type="datetimeFigureOut">
              <a:rPr lang="en-US" smtClean="0"/>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421CEE-A41A-4FDC-A5E5-47443C171126}" type="slidenum">
              <a:rPr lang="en-US" smtClean="0"/>
              <a:t>‹#›</a:t>
            </a:fld>
            <a:endParaRPr lang="en-US"/>
          </a:p>
        </p:txBody>
      </p:sp>
    </p:spTree>
    <p:extLst>
      <p:ext uri="{BB962C8B-B14F-4D97-AF65-F5344CB8AC3E}">
        <p14:creationId xmlns:p14="http://schemas.microsoft.com/office/powerpoint/2010/main" val="3165467812"/>
      </p:ext>
    </p:extLst>
  </p:cSld>
  <p:clrMapOvr>
    <a:masterClrMapping/>
  </p:clrMapOvr>
  <mc:AlternateContent xmlns:mc="http://schemas.openxmlformats.org/markup-compatibility/2006" xmlns:p14="http://schemas.microsoft.com/office/powerpoint/2010/main">
    <mc:Choice Requires="p14">
      <p:transition spd="slow" p14:dur="2000">
        <p14:glitter pattern="hexagon"/>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8265AE8-BEDB-4CFF-BB2A-67D70D0DCA9A}" type="datetimeFigureOut">
              <a:rPr lang="en-US" smtClean="0"/>
              <a:t>10/10/2019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421CEE-A41A-4FDC-A5E5-47443C171126}" type="slidenum">
              <a:rPr lang="en-US" smtClean="0"/>
              <a:t>‹#›</a:t>
            </a:fld>
            <a:endParaRPr lang="en-US"/>
          </a:p>
        </p:txBody>
      </p:sp>
    </p:spTree>
    <p:extLst>
      <p:ext uri="{BB962C8B-B14F-4D97-AF65-F5344CB8AC3E}">
        <p14:creationId xmlns:p14="http://schemas.microsoft.com/office/powerpoint/2010/main" val="1410707721"/>
      </p:ext>
    </p:extLst>
  </p:cSld>
  <p:clrMapOvr>
    <a:masterClrMapping/>
  </p:clrMapOvr>
  <mc:AlternateContent xmlns:mc="http://schemas.openxmlformats.org/markup-compatibility/2006" xmlns:p14="http://schemas.microsoft.com/office/powerpoint/2010/main">
    <mc:Choice Requires="p14">
      <p:transition spd="slow" p14:dur="2000">
        <p14:glitter pattern="hexagon"/>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28265AE8-BEDB-4CFF-BB2A-67D70D0DCA9A}" type="datetimeFigureOut">
              <a:rPr lang="en-US" smtClean="0"/>
              <a:t>10/10/2019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CA421CEE-A41A-4FDC-A5E5-47443C171126}" type="slidenum">
              <a:rPr lang="en-US" smtClean="0"/>
              <a:t>‹#›</a:t>
            </a:fld>
            <a:endParaRPr lang="en-US"/>
          </a:p>
        </p:txBody>
      </p:sp>
    </p:spTree>
    <p:extLst>
      <p:ext uri="{BB962C8B-B14F-4D97-AF65-F5344CB8AC3E}">
        <p14:creationId xmlns:p14="http://schemas.microsoft.com/office/powerpoint/2010/main" val="548830322"/>
      </p:ext>
    </p:extLst>
  </p:cSld>
  <p:clrMapOvr>
    <a:masterClrMapping/>
  </p:clrMapOvr>
  <mc:AlternateContent xmlns:mc="http://schemas.openxmlformats.org/markup-compatibility/2006" xmlns:p14="http://schemas.microsoft.com/office/powerpoint/2010/main">
    <mc:Choice Requires="p14">
      <p:transition spd="slow" p14:dur="2000">
        <p14:glitter pattern="hexagon"/>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8265AE8-BEDB-4CFF-BB2A-67D70D0DCA9A}" type="datetimeFigureOut">
              <a:rPr lang="en-US" smtClean="0"/>
              <a:t>10/10/2019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CA421CEE-A41A-4FDC-A5E5-47443C171126}" type="slidenum">
              <a:rPr lang="en-US" smtClean="0"/>
              <a:t>‹#›</a:t>
            </a:fld>
            <a:endParaRPr lang="en-US"/>
          </a:p>
        </p:txBody>
      </p:sp>
    </p:spTree>
    <p:extLst>
      <p:ext uri="{BB962C8B-B14F-4D97-AF65-F5344CB8AC3E}">
        <p14:creationId xmlns:p14="http://schemas.microsoft.com/office/powerpoint/2010/main" val="812235702"/>
      </p:ext>
    </p:extLst>
  </p:cSld>
  <p:clrMapOvr>
    <a:masterClrMapping/>
  </p:clrMapOvr>
  <mc:AlternateContent xmlns:mc="http://schemas.openxmlformats.org/markup-compatibility/2006" xmlns:p14="http://schemas.microsoft.com/office/powerpoint/2010/main">
    <mc:Choice Requires="p14">
      <p:transition spd="slow" p14:dur="2000">
        <p14:glitter pattern="hexagon"/>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28265AE8-BEDB-4CFF-BB2A-67D70D0DCA9A}" type="datetimeFigureOut">
              <a:rPr lang="en-US" smtClean="0"/>
              <a:t>10/10/2019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CA421CEE-A41A-4FDC-A5E5-47443C171126}" type="slidenum">
              <a:rPr lang="en-US" smtClean="0"/>
              <a:t>‹#›</a:t>
            </a:fld>
            <a:endParaRPr lang="en-US"/>
          </a:p>
        </p:txBody>
      </p:sp>
    </p:spTree>
    <p:extLst>
      <p:ext uri="{BB962C8B-B14F-4D97-AF65-F5344CB8AC3E}">
        <p14:creationId xmlns:p14="http://schemas.microsoft.com/office/powerpoint/2010/main" val="2262954828"/>
      </p:ext>
    </p:extLst>
  </p:cSld>
  <p:clrMapOvr>
    <a:masterClrMapping/>
  </p:clrMapOvr>
  <mc:AlternateContent xmlns:mc="http://schemas.openxmlformats.org/markup-compatibility/2006" xmlns:p14="http://schemas.microsoft.com/office/powerpoint/2010/main">
    <mc:Choice Requires="p14">
      <p:transition spd="slow" p14:dur="2000">
        <p14:glitter pattern="hexagon"/>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8265AE8-BEDB-4CFF-BB2A-67D70D0DCA9A}" type="datetimeFigureOut">
              <a:rPr lang="en-US" smtClean="0"/>
              <a:t>10/10/2019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421CEE-A41A-4FDC-A5E5-47443C171126}" type="slidenum">
              <a:rPr lang="en-US" smtClean="0"/>
              <a:t>‹#›</a:t>
            </a:fld>
            <a:endParaRPr lang="en-US"/>
          </a:p>
        </p:txBody>
      </p:sp>
    </p:spTree>
    <p:extLst>
      <p:ext uri="{BB962C8B-B14F-4D97-AF65-F5344CB8AC3E}">
        <p14:creationId xmlns:p14="http://schemas.microsoft.com/office/powerpoint/2010/main" val="891596920"/>
      </p:ext>
    </p:extLst>
  </p:cSld>
  <p:clrMapOvr>
    <a:masterClrMapping/>
  </p:clrMapOvr>
  <mc:AlternateContent xmlns:mc="http://schemas.openxmlformats.org/markup-compatibility/2006" xmlns:p14="http://schemas.microsoft.com/office/powerpoint/2010/main">
    <mc:Choice Requires="p14">
      <p:transition spd="slow" p14:dur="2000">
        <p14:glitter pattern="hexagon"/>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8265AE8-BEDB-4CFF-BB2A-67D70D0DCA9A}" type="datetimeFigureOut">
              <a:rPr lang="en-US" smtClean="0"/>
              <a:t>10/10/2019</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A421CEE-A41A-4FDC-A5E5-47443C171126}" type="slidenum">
              <a:rPr lang="en-US" smtClean="0"/>
              <a:t>‹#›</a:t>
            </a:fld>
            <a:endParaRPr lang="en-US"/>
          </a:p>
        </p:txBody>
      </p:sp>
    </p:spTree>
    <p:extLst>
      <p:ext uri="{BB962C8B-B14F-4D97-AF65-F5344CB8AC3E}">
        <p14:creationId xmlns:p14="http://schemas.microsoft.com/office/powerpoint/2010/main" val="3971758149"/>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mc:AlternateContent xmlns:mc="http://schemas.openxmlformats.org/markup-compatibility/2006" xmlns:p14="http://schemas.microsoft.com/office/powerpoint/2010/main">
    <mc:Choice Requires="p14">
      <p:transition spd="slow" p14:dur="2000">
        <p14:glitter pattern="hexagon"/>
      </p:transition>
    </mc:Choice>
    <mc:Fallback xmlns="">
      <p:transition spd="slow">
        <p:fade/>
      </p:transition>
    </mc:Fallback>
  </mc:AlternateContent>
  <p:timing>
    <p:tnLst>
      <p:par>
        <p:cTn id="1" dur="indefinite" restart="never" nodeType="tmRoot"/>
      </p:par>
    </p:tnLst>
  </p:timing>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cgsc@utep.edu" TargetMode="External"/><Relationship Id="rId2" Type="http://schemas.openxmlformats.org/officeDocument/2006/relationships/hyperlink" Target="mailto:cgstaff@utep.ed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895865"/>
            <a:ext cx="10635048" cy="3329581"/>
          </a:xfrm>
        </p:spPr>
        <p:txBody>
          <a:bodyPr/>
          <a:lstStyle/>
          <a:p>
            <a:r>
              <a:rPr lang="en-US" sz="8000" b="1" dirty="0" smtClean="0"/>
              <a:t>Cost Sharing</a:t>
            </a:r>
            <a:r>
              <a:rPr lang="en-US" sz="8800" b="1" dirty="0"/>
              <a:t> </a:t>
            </a:r>
            <a:r>
              <a:rPr lang="en-US" sz="8800" b="1" dirty="0" smtClean="0"/>
              <a:t/>
            </a:r>
            <a:br>
              <a:rPr lang="en-US" sz="8800" b="1" dirty="0" smtClean="0"/>
            </a:br>
            <a:r>
              <a:rPr lang="en-US" b="1" dirty="0" smtClean="0"/>
              <a:t>FY 2020</a:t>
            </a:r>
            <a:endParaRPr lang="en-US" b="1" dirty="0"/>
          </a:p>
        </p:txBody>
      </p:sp>
      <p:sp>
        <p:nvSpPr>
          <p:cNvPr id="3" name="Subtitle 2"/>
          <p:cNvSpPr>
            <a:spLocks noGrp="1"/>
          </p:cNvSpPr>
          <p:nvPr>
            <p:ph type="subTitle" idx="1"/>
          </p:nvPr>
        </p:nvSpPr>
        <p:spPr/>
        <p:txBody>
          <a:bodyPr/>
          <a:lstStyle/>
          <a:p>
            <a:r>
              <a:rPr lang="en-US" dirty="0" smtClean="0">
                <a:solidFill>
                  <a:schemeClr val="tx1"/>
                </a:solidFill>
              </a:rPr>
              <a:t>Contracts &amp; Grants Accounting</a:t>
            </a:r>
            <a:endParaRPr lang="en-US" dirty="0">
              <a:solidFill>
                <a:schemeClr val="tx1"/>
              </a:solidFill>
            </a:endParaRPr>
          </a:p>
        </p:txBody>
      </p:sp>
    </p:spTree>
    <p:extLst>
      <p:ext uri="{BB962C8B-B14F-4D97-AF65-F5344CB8AC3E}">
        <p14:creationId xmlns:p14="http://schemas.microsoft.com/office/powerpoint/2010/main" val="508376731"/>
      </p:ext>
    </p:extLst>
  </p:cSld>
  <p:clrMapOvr>
    <a:masterClrMapping/>
  </p:clrMapOvr>
  <mc:AlternateContent xmlns:mc="http://schemas.openxmlformats.org/markup-compatibility/2006" xmlns:p14="http://schemas.microsoft.com/office/powerpoint/2010/main">
    <mc:Choice Requires="p14">
      <p:transition spd="slow" p14:dur="2000">
        <p14:glitter pattern="hexagon"/>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b="1" dirty="0" smtClean="0">
                <a:effectLst>
                  <a:outerShdw blurRad="38100" dist="38100" dir="2700000" algn="tl">
                    <a:srgbClr val="000000">
                      <a:alpha val="43137"/>
                    </a:srgbClr>
                  </a:outerShdw>
                </a:effectLst>
                <a:latin typeface="Calibri Light" panose="020F0302020204030204" pitchFamily="34" charset="0"/>
              </a:rPr>
              <a:t>Benefits</a:t>
            </a:r>
            <a:endParaRPr lang="en-US" sz="5400" b="1" dirty="0">
              <a:effectLst>
                <a:outerShdw blurRad="38100" dist="38100" dir="2700000" algn="tl">
                  <a:srgbClr val="000000">
                    <a:alpha val="43137"/>
                  </a:srgbClr>
                </a:outerShdw>
              </a:effectLst>
              <a:latin typeface="Calibri Light" panose="020F0302020204030204" pitchFamily="34" charset="0"/>
            </a:endParaRPr>
          </a:p>
        </p:txBody>
      </p:sp>
      <p:sp>
        <p:nvSpPr>
          <p:cNvPr id="3" name="Content Placeholder 2"/>
          <p:cNvSpPr>
            <a:spLocks noGrp="1"/>
          </p:cNvSpPr>
          <p:nvPr>
            <p:ph idx="1"/>
          </p:nvPr>
        </p:nvSpPr>
        <p:spPr>
          <a:xfrm>
            <a:off x="646111" y="1177431"/>
            <a:ext cx="9618235" cy="5099801"/>
          </a:xfrm>
        </p:spPr>
        <p:txBody>
          <a:bodyPr>
            <a:normAutofit/>
          </a:bodyPr>
          <a:lstStyle/>
          <a:p>
            <a:pPr>
              <a:lnSpc>
                <a:spcPct val="150000"/>
              </a:lnSpc>
            </a:pPr>
            <a:r>
              <a:rPr lang="en-US" sz="2200" dirty="0" smtClean="0">
                <a:latin typeface="Calibri Light" panose="020F0302020204030204" pitchFamily="34" charset="0"/>
              </a:rPr>
              <a:t>Accuracy</a:t>
            </a:r>
          </a:p>
          <a:p>
            <a:pPr lvl="1">
              <a:lnSpc>
                <a:spcPct val="150000"/>
              </a:lnSpc>
            </a:pPr>
            <a:r>
              <a:rPr lang="en-US" sz="2000" dirty="0" smtClean="0">
                <a:latin typeface="Calibri Light" panose="020F0302020204030204" pitchFamily="34" charset="0"/>
              </a:rPr>
              <a:t>Cost share expenditures will be automatically calculated and tracked in PeopleSoft.</a:t>
            </a:r>
          </a:p>
          <a:p>
            <a:pPr lvl="1">
              <a:lnSpc>
                <a:spcPct val="150000"/>
              </a:lnSpc>
            </a:pPr>
            <a:r>
              <a:rPr lang="en-US" sz="2000" dirty="0" smtClean="0">
                <a:latin typeface="Calibri Light" panose="020F0302020204030204" pitchFamily="34" charset="0"/>
              </a:rPr>
              <a:t>Less room for error.</a:t>
            </a:r>
          </a:p>
          <a:p>
            <a:pPr>
              <a:lnSpc>
                <a:spcPct val="150000"/>
              </a:lnSpc>
            </a:pPr>
            <a:r>
              <a:rPr lang="en-US" sz="2200" dirty="0" smtClean="0">
                <a:latin typeface="Calibri Light" panose="020F0302020204030204" pitchFamily="34" charset="0"/>
              </a:rPr>
              <a:t>Visibility/Transparency</a:t>
            </a:r>
          </a:p>
          <a:p>
            <a:pPr lvl="1">
              <a:lnSpc>
                <a:spcPct val="150000"/>
              </a:lnSpc>
            </a:pPr>
            <a:r>
              <a:rPr lang="en-US" sz="2000" dirty="0" smtClean="0">
                <a:latin typeface="Calibri Light" panose="020F0302020204030204" pitchFamily="34" charset="0"/>
              </a:rPr>
              <a:t>Available in </a:t>
            </a:r>
            <a:r>
              <a:rPr lang="en-US" sz="2000" smtClean="0">
                <a:latin typeface="Calibri Light" panose="020F0302020204030204" pitchFamily="34" charset="0"/>
              </a:rPr>
              <a:t>the PIC.</a:t>
            </a:r>
            <a:endParaRPr lang="en-US" sz="2000" dirty="0" smtClean="0">
              <a:latin typeface="Calibri Light" panose="020F0302020204030204" pitchFamily="34" charset="0"/>
            </a:endParaRPr>
          </a:p>
          <a:p>
            <a:pPr lvl="1">
              <a:lnSpc>
                <a:spcPct val="150000"/>
              </a:lnSpc>
            </a:pPr>
            <a:r>
              <a:rPr lang="en-US" sz="2000" dirty="0" smtClean="0">
                <a:latin typeface="Calibri Light" panose="020F0302020204030204" pitchFamily="34" charset="0"/>
              </a:rPr>
              <a:t>Everyone (ORSP, Accounting, and Department) will be aware of what is being cost shared.</a:t>
            </a:r>
          </a:p>
          <a:p>
            <a:endParaRPr lang="en-US" dirty="0"/>
          </a:p>
        </p:txBody>
      </p:sp>
    </p:spTree>
    <p:extLst>
      <p:ext uri="{BB962C8B-B14F-4D97-AF65-F5344CB8AC3E}">
        <p14:creationId xmlns:p14="http://schemas.microsoft.com/office/powerpoint/2010/main" val="2740619074"/>
      </p:ext>
    </p:extLst>
  </p:cSld>
  <p:clrMapOvr>
    <a:masterClrMapping/>
  </p:clrMapOvr>
  <mc:AlternateContent xmlns:mc="http://schemas.openxmlformats.org/markup-compatibility/2006" xmlns:p14="http://schemas.microsoft.com/office/powerpoint/2010/main">
    <mc:Choice Requires="p14">
      <p:transition spd="slow" p14:dur="2000">
        <p14:glitter pattern="hexagon"/>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r>
              <a:rPr lang="en-US" sz="2400" b="1" dirty="0" smtClean="0"/>
              <a:t>Further training/comments/questions </a:t>
            </a:r>
          </a:p>
          <a:p>
            <a:r>
              <a:rPr lang="en-US" dirty="0" smtClean="0"/>
              <a:t>Contracts &amp; Grants Accounting </a:t>
            </a:r>
          </a:p>
          <a:p>
            <a:pPr lvl="1"/>
            <a:r>
              <a:rPr lang="en-US" dirty="0" smtClean="0">
                <a:hlinkClick r:id="rId2"/>
              </a:rPr>
              <a:t>cgstaff@utep.edu</a:t>
            </a:r>
            <a:endParaRPr lang="en-US" dirty="0" smtClean="0"/>
          </a:p>
          <a:p>
            <a:pPr lvl="1"/>
            <a:r>
              <a:rPr lang="en-US" dirty="0" smtClean="0"/>
              <a:t>Ext . 5197</a:t>
            </a:r>
          </a:p>
          <a:p>
            <a:pPr lvl="1"/>
            <a:endParaRPr lang="en-US" dirty="0"/>
          </a:p>
          <a:p>
            <a:r>
              <a:rPr lang="en-US" dirty="0" smtClean="0"/>
              <a:t>Contracts &amp; Grants Support Center</a:t>
            </a:r>
          </a:p>
          <a:p>
            <a:pPr lvl="1"/>
            <a:r>
              <a:rPr lang="en-US" dirty="0" smtClean="0">
                <a:hlinkClick r:id="rId3"/>
              </a:rPr>
              <a:t>cgsc@utep.edu</a:t>
            </a:r>
            <a:endParaRPr lang="en-US" dirty="0" smtClean="0"/>
          </a:p>
          <a:p>
            <a:pPr lvl="1"/>
            <a:endParaRPr lang="en-US" dirty="0"/>
          </a:p>
        </p:txBody>
      </p:sp>
    </p:spTree>
    <p:extLst>
      <p:ext uri="{BB962C8B-B14F-4D97-AF65-F5344CB8AC3E}">
        <p14:creationId xmlns:p14="http://schemas.microsoft.com/office/powerpoint/2010/main" val="3646105306"/>
      </p:ext>
    </p:extLst>
  </p:cSld>
  <p:clrMapOvr>
    <a:masterClrMapping/>
  </p:clrMapOvr>
  <mc:AlternateContent xmlns:mc="http://schemas.openxmlformats.org/markup-compatibility/2006" xmlns:p14="http://schemas.microsoft.com/office/powerpoint/2010/main">
    <mc:Choice Requires="p14">
      <p:transition spd="slow" p14:dur="2000">
        <p14:glitter pattern="hexagon"/>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401123" y="1669774"/>
            <a:ext cx="6552999" cy="3869531"/>
          </a:xfrm>
          <a:prstGeom prst="rect">
            <a:avLst/>
          </a:prstGeom>
        </p:spPr>
      </p:pic>
    </p:spTree>
    <p:extLst>
      <p:ext uri="{BB962C8B-B14F-4D97-AF65-F5344CB8AC3E}">
        <p14:creationId xmlns:p14="http://schemas.microsoft.com/office/powerpoint/2010/main" val="3618775274"/>
      </p:ext>
    </p:extLst>
  </p:cSld>
  <p:clrMapOvr>
    <a:masterClrMapping/>
  </p:clrMapOvr>
  <mc:AlternateContent xmlns:mc="http://schemas.openxmlformats.org/markup-compatibility/2006" xmlns:p14="http://schemas.microsoft.com/office/powerpoint/2010/main">
    <mc:Choice Requires="p14">
      <p:transition spd="slow" p14:dur="2000">
        <p14:glitter pattern="hexagon"/>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5400" b="1" dirty="0" smtClean="0">
                <a:effectLst>
                  <a:outerShdw blurRad="38100" dist="38100" dir="2700000" algn="tl">
                    <a:srgbClr val="000000">
                      <a:alpha val="43137"/>
                    </a:srgbClr>
                  </a:outerShdw>
                </a:effectLst>
                <a:latin typeface="Calibri Light" panose="020F0302020204030204" pitchFamily="34" charset="0"/>
              </a:rPr>
              <a:t>Overview</a:t>
            </a:r>
            <a:endParaRPr lang="en-US" sz="5400" b="1" dirty="0">
              <a:effectLst>
                <a:outerShdw blurRad="38100" dist="38100" dir="2700000" algn="tl">
                  <a:srgbClr val="000000">
                    <a:alpha val="43137"/>
                  </a:srgbClr>
                </a:outerShdw>
              </a:effectLst>
              <a:latin typeface="Calibri Light" panose="020F0302020204030204" pitchFamily="34" charset="0"/>
            </a:endParaRPr>
          </a:p>
        </p:txBody>
      </p:sp>
      <p:sp>
        <p:nvSpPr>
          <p:cNvPr id="3" name="Content Placeholder 2"/>
          <p:cNvSpPr>
            <a:spLocks noGrp="1"/>
          </p:cNvSpPr>
          <p:nvPr>
            <p:ph idx="1"/>
          </p:nvPr>
        </p:nvSpPr>
        <p:spPr>
          <a:xfrm>
            <a:off x="938557" y="1624551"/>
            <a:ext cx="8798568" cy="4924530"/>
          </a:xfrm>
        </p:spPr>
        <p:txBody>
          <a:bodyPr>
            <a:normAutofit lnSpcReduction="10000"/>
          </a:bodyPr>
          <a:lstStyle/>
          <a:p>
            <a:r>
              <a:rPr lang="en-US" sz="2400" dirty="0" smtClean="0">
                <a:latin typeface="Calibri Light" panose="020F0302020204030204" pitchFamily="34" charset="0"/>
                <a:cs typeface="Arial" panose="020B0604020202020204" pitchFamily="34" charset="0"/>
              </a:rPr>
              <a:t>Current process: Manual</a:t>
            </a:r>
            <a:r>
              <a:rPr lang="en-US" sz="2000" dirty="0" smtClean="0">
                <a:latin typeface="Calibri Light" panose="020F0302020204030204" pitchFamily="34" charset="0"/>
                <a:cs typeface="Arial" panose="020B0604020202020204" pitchFamily="34" charset="0"/>
              </a:rPr>
              <a:t> </a:t>
            </a:r>
            <a:r>
              <a:rPr lang="en-US" sz="2400" dirty="0" smtClean="0">
                <a:latin typeface="Calibri Light" panose="020F0302020204030204" pitchFamily="34" charset="0"/>
                <a:cs typeface="Arial" panose="020B0604020202020204" pitchFamily="34" charset="0"/>
              </a:rPr>
              <a:t>Tracking</a:t>
            </a:r>
          </a:p>
          <a:p>
            <a:pPr lvl="1"/>
            <a:r>
              <a:rPr lang="en-US" sz="2000" dirty="0" smtClean="0">
                <a:latin typeface="Calibri Light" panose="020F0302020204030204" pitchFamily="34" charset="0"/>
                <a:cs typeface="Arial" panose="020B0604020202020204" pitchFamily="34" charset="0"/>
              </a:rPr>
              <a:t>ORSP provides C&amp;G with cost share information.</a:t>
            </a:r>
          </a:p>
          <a:p>
            <a:pPr lvl="1"/>
            <a:r>
              <a:rPr lang="en-US" sz="2000" dirty="0" smtClean="0">
                <a:latin typeface="Calibri Light" panose="020F0302020204030204" pitchFamily="34" charset="0"/>
                <a:cs typeface="Arial" panose="020B0604020202020204" pitchFamily="34" charset="0"/>
              </a:rPr>
              <a:t>C&amp;G reaches out to departments on a quarterly/ monthly basis to obtain cost share information and certification.</a:t>
            </a:r>
          </a:p>
          <a:p>
            <a:pPr lvl="1"/>
            <a:r>
              <a:rPr lang="en-US" sz="2000" dirty="0" smtClean="0">
                <a:latin typeface="Calibri Light" panose="020F0302020204030204" pitchFamily="34" charset="0"/>
                <a:cs typeface="Arial" panose="020B0604020202020204" pitchFamily="34" charset="0"/>
              </a:rPr>
              <a:t>C&amp;G manually calculates rates and amounts to be included in financial reports to the sponsor agencies.</a:t>
            </a:r>
            <a:endParaRPr lang="en-US" sz="2000" dirty="0">
              <a:latin typeface="Calibri Light" panose="020F0302020204030204" pitchFamily="34" charset="0"/>
              <a:cs typeface="Arial" panose="020B0604020202020204" pitchFamily="34" charset="0"/>
            </a:endParaRPr>
          </a:p>
          <a:p>
            <a:r>
              <a:rPr lang="en-US" sz="2400" dirty="0" smtClean="0">
                <a:latin typeface="Calibri Light" panose="020F0302020204030204" pitchFamily="34" charset="0"/>
                <a:cs typeface="Arial" panose="020B0604020202020204" pitchFamily="34" charset="0"/>
              </a:rPr>
              <a:t>New Process: Companion Accounting in PeopleSoft</a:t>
            </a:r>
          </a:p>
          <a:p>
            <a:pPr lvl="1"/>
            <a:r>
              <a:rPr lang="en-US" sz="2000" dirty="0" smtClean="0">
                <a:latin typeface="Calibri Light" panose="020F0302020204030204" pitchFamily="34" charset="0"/>
                <a:cs typeface="Arial" panose="020B0604020202020204" pitchFamily="34" charset="0"/>
              </a:rPr>
              <a:t>All information should be provided upfront before project setup (ORSP/ PI). </a:t>
            </a:r>
          </a:p>
          <a:p>
            <a:pPr lvl="1"/>
            <a:r>
              <a:rPr lang="en-US" sz="2000" dirty="0" smtClean="0">
                <a:latin typeface="Calibri Light" panose="020F0302020204030204" pitchFamily="34" charset="0"/>
                <a:cs typeface="Arial" panose="020B0604020202020204" pitchFamily="34" charset="0"/>
              </a:rPr>
              <a:t>Budget office will create the new </a:t>
            </a:r>
            <a:r>
              <a:rPr lang="en-US" sz="2000" dirty="0">
                <a:latin typeface="Calibri Light" panose="020F0302020204030204" pitchFamily="34" charset="0"/>
                <a:cs typeface="Arial" panose="020B0604020202020204" pitchFamily="34" charset="0"/>
              </a:rPr>
              <a:t>C</a:t>
            </a:r>
            <a:r>
              <a:rPr lang="en-US" sz="2000" dirty="0" smtClean="0">
                <a:latin typeface="Calibri Light" panose="020F0302020204030204" pitchFamily="34" charset="0"/>
                <a:cs typeface="Arial" panose="020B0604020202020204" pitchFamily="34" charset="0"/>
              </a:rPr>
              <a:t>ost Share </a:t>
            </a:r>
            <a:r>
              <a:rPr lang="en-US" sz="2000" dirty="0">
                <a:latin typeface="Calibri Light" panose="020F0302020204030204" pitchFamily="34" charset="0"/>
                <a:cs typeface="Arial" panose="020B0604020202020204" pitchFamily="34" charset="0"/>
              </a:rPr>
              <a:t>C</a:t>
            </a:r>
            <a:r>
              <a:rPr lang="en-US" sz="2000" dirty="0" smtClean="0">
                <a:latin typeface="Calibri Light" panose="020F0302020204030204" pitchFamily="34" charset="0"/>
                <a:cs typeface="Arial" panose="020B0604020202020204" pitchFamily="34" charset="0"/>
              </a:rPr>
              <a:t>ost Centers (CCC).</a:t>
            </a:r>
          </a:p>
          <a:p>
            <a:pPr lvl="1"/>
            <a:r>
              <a:rPr lang="en-US" sz="2000" dirty="0" smtClean="0">
                <a:latin typeface="Calibri Light" panose="020F0302020204030204" pitchFamily="34" charset="0"/>
                <a:cs typeface="Arial" panose="020B0604020202020204" pitchFamily="34" charset="0"/>
              </a:rPr>
              <a:t>C&amp;G will input available budget on the project for new CCC.</a:t>
            </a:r>
          </a:p>
          <a:p>
            <a:pPr lvl="1"/>
            <a:r>
              <a:rPr lang="en-US" sz="2000" dirty="0" smtClean="0">
                <a:latin typeface="Calibri Light" panose="020F0302020204030204" pitchFamily="34" charset="0"/>
                <a:cs typeface="Arial" panose="020B0604020202020204" pitchFamily="34" charset="0"/>
              </a:rPr>
              <a:t>CGSC will appoint and monitor spending of cost share. </a:t>
            </a:r>
          </a:p>
          <a:p>
            <a:pPr lvl="1"/>
            <a:r>
              <a:rPr lang="en-US" sz="2000" dirty="0" smtClean="0">
                <a:latin typeface="Calibri Light" panose="020F0302020204030204" pitchFamily="34" charset="0"/>
                <a:cs typeface="Arial" panose="020B0604020202020204" pitchFamily="34" charset="0"/>
              </a:rPr>
              <a:t>Reporting will be done based on amounts in PeopleSoft.</a:t>
            </a:r>
          </a:p>
          <a:p>
            <a:pPr lvl="1"/>
            <a:endParaRPr lang="en-US" dirty="0"/>
          </a:p>
        </p:txBody>
      </p:sp>
    </p:spTree>
    <p:extLst>
      <p:ext uri="{BB962C8B-B14F-4D97-AF65-F5344CB8AC3E}">
        <p14:creationId xmlns:p14="http://schemas.microsoft.com/office/powerpoint/2010/main" val="1889721262"/>
      </p:ext>
    </p:extLst>
  </p:cSld>
  <p:clrMapOvr>
    <a:masterClrMapping/>
  </p:clrMapOvr>
  <mc:AlternateContent xmlns:mc="http://schemas.openxmlformats.org/markup-compatibility/2006" xmlns:p14="http://schemas.microsoft.com/office/powerpoint/2010/main">
    <mc:Choice Requires="p14">
      <p:transition spd="slow" p14:dur="2000">
        <p14:glitter pattern="hexagon"/>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effectLst>
                  <a:outerShdw blurRad="38100" dist="38100" dir="2700000" algn="tl">
                    <a:srgbClr val="000000">
                      <a:alpha val="43137"/>
                    </a:srgbClr>
                  </a:outerShdw>
                </a:effectLst>
                <a:latin typeface="Calibri Light" panose="020F0302020204030204" pitchFamily="34" charset="0"/>
              </a:rPr>
              <a:t>New Process</a:t>
            </a:r>
            <a:endParaRPr lang="en-US" sz="4800" b="1" dirty="0">
              <a:effectLst>
                <a:outerShdw blurRad="38100" dist="38100" dir="2700000" algn="tl">
                  <a:srgbClr val="000000">
                    <a:alpha val="43137"/>
                  </a:srgbClr>
                </a:outerShdw>
              </a:effectLst>
              <a:latin typeface="Calibri Light" panose="020F0302020204030204" pitchFamily="34" charset="0"/>
            </a:endParaRPr>
          </a:p>
        </p:txBody>
      </p:sp>
      <p:sp>
        <p:nvSpPr>
          <p:cNvPr id="3" name="Content Placeholder 2"/>
          <p:cNvSpPr>
            <a:spLocks noGrp="1"/>
          </p:cNvSpPr>
          <p:nvPr>
            <p:ph idx="1"/>
          </p:nvPr>
        </p:nvSpPr>
        <p:spPr>
          <a:xfrm>
            <a:off x="735158" y="1309816"/>
            <a:ext cx="8946541" cy="5329882"/>
          </a:xfrm>
        </p:spPr>
        <p:txBody>
          <a:bodyPr>
            <a:normAutofit/>
          </a:bodyPr>
          <a:lstStyle/>
          <a:p>
            <a:pPr>
              <a:lnSpc>
                <a:spcPct val="150000"/>
              </a:lnSpc>
            </a:pPr>
            <a:r>
              <a:rPr lang="en-US" sz="2200" b="1" dirty="0" smtClean="0">
                <a:latin typeface="Calibri Light" panose="020F0302020204030204" pitchFamily="34" charset="0"/>
              </a:rPr>
              <a:t>ORSP</a:t>
            </a:r>
            <a:r>
              <a:rPr lang="en-US" sz="2200" dirty="0" smtClean="0">
                <a:latin typeface="Calibri Light" panose="020F0302020204030204" pitchFamily="34" charset="0"/>
              </a:rPr>
              <a:t> works directly with PI to obtain all cost share information to be included in the NOA (Cost Center, Budget Categories, Personnel, Effort and date range).  This is the information committed to the funding agency at the proposal.</a:t>
            </a:r>
          </a:p>
          <a:p>
            <a:pPr>
              <a:lnSpc>
                <a:spcPct val="150000"/>
              </a:lnSpc>
            </a:pPr>
            <a:r>
              <a:rPr lang="en-US" sz="2200" b="1" dirty="0" smtClean="0">
                <a:latin typeface="Calibri Light" panose="020F0302020204030204" pitchFamily="34" charset="0"/>
              </a:rPr>
              <a:t>Contracts &amp; Grants </a:t>
            </a:r>
            <a:r>
              <a:rPr lang="en-US" sz="2200" dirty="0" smtClean="0">
                <a:latin typeface="Calibri Light" panose="020F0302020204030204" pitchFamily="34" charset="0"/>
              </a:rPr>
              <a:t>reviews the information submitted by ORSP to ensure completeness, by validating funding sources, personnel appointments, and available budget in the original cost center.</a:t>
            </a:r>
          </a:p>
          <a:p>
            <a:pPr lvl="2">
              <a:lnSpc>
                <a:spcPct val="150000"/>
              </a:lnSpc>
            </a:pPr>
            <a:r>
              <a:rPr lang="en-US" sz="2000" dirty="0" smtClean="0">
                <a:latin typeface="Calibri Light" panose="020F0302020204030204" pitchFamily="34" charset="0"/>
              </a:rPr>
              <a:t>After review, C&amp;G will submit a request to budget office for the creation of the new CCC. </a:t>
            </a:r>
          </a:p>
        </p:txBody>
      </p:sp>
    </p:spTree>
    <p:extLst>
      <p:ext uri="{BB962C8B-B14F-4D97-AF65-F5344CB8AC3E}">
        <p14:creationId xmlns:p14="http://schemas.microsoft.com/office/powerpoint/2010/main" val="2972143205"/>
      </p:ext>
    </p:extLst>
  </p:cSld>
  <p:clrMapOvr>
    <a:masterClrMapping/>
  </p:clrMapOvr>
  <mc:AlternateContent xmlns:mc="http://schemas.openxmlformats.org/markup-compatibility/2006" xmlns:p14="http://schemas.microsoft.com/office/powerpoint/2010/main">
    <mc:Choice Requires="p14">
      <p:transition spd="slow" p14:dur="2000">
        <p14:glitter pattern="hexagon"/>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dirty="0" smtClean="0">
                <a:effectLst>
                  <a:outerShdw blurRad="38100" dist="38100" dir="2700000" algn="tl">
                    <a:srgbClr val="000000">
                      <a:alpha val="43137"/>
                    </a:srgbClr>
                  </a:outerShdw>
                </a:effectLst>
                <a:latin typeface="Calibri Light" panose="020F0302020204030204" pitchFamily="34" charset="0"/>
              </a:rPr>
              <a:t>New Process Continued…</a:t>
            </a:r>
            <a:endParaRPr lang="en-US" sz="4400" b="1" dirty="0">
              <a:effectLst>
                <a:outerShdw blurRad="38100" dist="38100" dir="2700000" algn="tl">
                  <a:srgbClr val="000000">
                    <a:alpha val="43137"/>
                  </a:srgbClr>
                </a:outerShdw>
              </a:effectLst>
              <a:latin typeface="Calibri Light" panose="020F0302020204030204" pitchFamily="34" charset="0"/>
            </a:endParaRPr>
          </a:p>
        </p:txBody>
      </p:sp>
      <p:sp>
        <p:nvSpPr>
          <p:cNvPr id="3" name="Content Placeholder 2"/>
          <p:cNvSpPr>
            <a:spLocks noGrp="1"/>
          </p:cNvSpPr>
          <p:nvPr>
            <p:ph idx="1"/>
          </p:nvPr>
        </p:nvSpPr>
        <p:spPr>
          <a:xfrm>
            <a:off x="286531" y="1334531"/>
            <a:ext cx="10123881" cy="5173362"/>
          </a:xfrm>
        </p:spPr>
        <p:txBody>
          <a:bodyPr>
            <a:normAutofit/>
          </a:bodyPr>
          <a:lstStyle/>
          <a:p>
            <a:pPr lvl="1">
              <a:lnSpc>
                <a:spcPct val="150000"/>
              </a:lnSpc>
            </a:pPr>
            <a:r>
              <a:rPr lang="en-US" sz="2200" b="1" dirty="0" smtClean="0">
                <a:latin typeface="Calibri Light" panose="020F0302020204030204" pitchFamily="34" charset="0"/>
              </a:rPr>
              <a:t>In PeopleSoft…</a:t>
            </a:r>
          </a:p>
          <a:p>
            <a:pPr lvl="1">
              <a:lnSpc>
                <a:spcPct val="150000"/>
              </a:lnSpc>
            </a:pPr>
            <a:r>
              <a:rPr lang="en-US" sz="2200" b="1" dirty="0" smtClean="0">
                <a:latin typeface="Calibri Light" panose="020F0302020204030204" pitchFamily="34" charset="0"/>
              </a:rPr>
              <a:t>Budget </a:t>
            </a:r>
            <a:r>
              <a:rPr lang="en-US" sz="2200" b="1" dirty="0">
                <a:latin typeface="Calibri Light" panose="020F0302020204030204" pitchFamily="34" charset="0"/>
              </a:rPr>
              <a:t>Office </a:t>
            </a:r>
            <a:r>
              <a:rPr lang="en-US" sz="2200" dirty="0">
                <a:latin typeface="Calibri Light" panose="020F0302020204030204" pitchFamily="34" charset="0"/>
              </a:rPr>
              <a:t>will create </a:t>
            </a:r>
            <a:r>
              <a:rPr lang="en-US" sz="2200" dirty="0" smtClean="0">
                <a:latin typeface="Calibri Light" panose="020F0302020204030204" pitchFamily="34" charset="0"/>
              </a:rPr>
              <a:t>the </a:t>
            </a:r>
            <a:r>
              <a:rPr lang="en-US" sz="2200" dirty="0">
                <a:latin typeface="Calibri Light" panose="020F0302020204030204" pitchFamily="34" charset="0"/>
              </a:rPr>
              <a:t>CCCs </a:t>
            </a:r>
            <a:r>
              <a:rPr lang="en-US" sz="2200" dirty="0" smtClean="0">
                <a:latin typeface="Calibri Light" panose="020F0302020204030204" pitchFamily="34" charset="0"/>
              </a:rPr>
              <a:t>and </a:t>
            </a:r>
            <a:r>
              <a:rPr lang="en-US" sz="2200" dirty="0">
                <a:latin typeface="Calibri Light" panose="020F0302020204030204" pitchFamily="34" charset="0"/>
              </a:rPr>
              <a:t>provide C&amp;G with the information for project setup.</a:t>
            </a:r>
          </a:p>
          <a:p>
            <a:pPr lvl="1">
              <a:lnSpc>
                <a:spcPct val="150000"/>
              </a:lnSpc>
            </a:pPr>
            <a:r>
              <a:rPr lang="en-US" sz="2200" b="1" dirty="0">
                <a:latin typeface="Calibri Light" panose="020F0302020204030204" pitchFamily="34" charset="0"/>
              </a:rPr>
              <a:t>Contracts &amp; Grants </a:t>
            </a:r>
            <a:r>
              <a:rPr lang="en-US" sz="2200" dirty="0">
                <a:latin typeface="Calibri Light" panose="020F0302020204030204" pitchFamily="34" charset="0"/>
              </a:rPr>
              <a:t>will then add the available budget on the project side, and provide the department with the new </a:t>
            </a:r>
            <a:r>
              <a:rPr lang="en-US" sz="2200" dirty="0" smtClean="0">
                <a:latin typeface="Calibri Light" panose="020F0302020204030204" pitchFamily="34" charset="0"/>
              </a:rPr>
              <a:t>CCC </a:t>
            </a:r>
            <a:r>
              <a:rPr lang="en-US" sz="2200" dirty="0">
                <a:latin typeface="Calibri Light" panose="020F0302020204030204" pitchFamily="34" charset="0"/>
              </a:rPr>
              <a:t>information so spending may begin. </a:t>
            </a:r>
          </a:p>
          <a:p>
            <a:pPr lvl="1">
              <a:lnSpc>
                <a:spcPct val="150000"/>
              </a:lnSpc>
            </a:pPr>
            <a:r>
              <a:rPr lang="en-US" sz="2200" b="1" dirty="0">
                <a:latin typeface="Calibri Light" panose="020F0302020204030204" pitchFamily="34" charset="0"/>
              </a:rPr>
              <a:t>CGSC</a:t>
            </a:r>
            <a:r>
              <a:rPr lang="en-US" sz="2200" dirty="0">
                <a:latin typeface="Calibri Light" panose="020F0302020204030204" pitchFamily="34" charset="0"/>
              </a:rPr>
              <a:t> will be in charge </a:t>
            </a:r>
            <a:r>
              <a:rPr lang="en-US" sz="2200" dirty="0" smtClean="0">
                <a:latin typeface="Calibri Light" panose="020F0302020204030204" pitchFamily="34" charset="0"/>
              </a:rPr>
              <a:t>of reviewing and </a:t>
            </a:r>
            <a:r>
              <a:rPr lang="en-US" sz="2200" dirty="0">
                <a:latin typeface="Calibri Light" panose="020F0302020204030204" pitchFamily="34" charset="0"/>
              </a:rPr>
              <a:t>processing </a:t>
            </a:r>
            <a:r>
              <a:rPr lang="en-US" sz="2200" dirty="0" smtClean="0">
                <a:latin typeface="Calibri Light" panose="020F0302020204030204" pitchFamily="34" charset="0"/>
              </a:rPr>
              <a:t>appointments </a:t>
            </a:r>
            <a:r>
              <a:rPr lang="en-US" sz="2200" dirty="0">
                <a:latin typeface="Calibri Light" panose="020F0302020204030204" pitchFamily="34" charset="0"/>
              </a:rPr>
              <a:t>of personnel in the </a:t>
            </a:r>
            <a:r>
              <a:rPr lang="en-US" sz="2200" dirty="0" smtClean="0">
                <a:latin typeface="Calibri Light" panose="020F0302020204030204" pitchFamily="34" charset="0"/>
              </a:rPr>
              <a:t>new CCCs </a:t>
            </a:r>
            <a:r>
              <a:rPr lang="en-US" sz="2200" dirty="0">
                <a:latin typeface="Calibri Light" panose="020F0302020204030204" pitchFamily="34" charset="0"/>
              </a:rPr>
              <a:t>(with the help/information of the department).</a:t>
            </a:r>
          </a:p>
          <a:p>
            <a:pPr lvl="1">
              <a:lnSpc>
                <a:spcPct val="150000"/>
              </a:lnSpc>
            </a:pPr>
            <a:r>
              <a:rPr lang="en-US" sz="2200" b="1" dirty="0" smtClean="0">
                <a:latin typeface="Calibri Light" panose="020F0302020204030204" pitchFamily="34" charset="0"/>
              </a:rPr>
              <a:t>Accounting </a:t>
            </a:r>
            <a:r>
              <a:rPr lang="en-US" sz="2200" dirty="0" smtClean="0">
                <a:latin typeface="Calibri Light" panose="020F0302020204030204" pitchFamily="34" charset="0"/>
              </a:rPr>
              <a:t>will </a:t>
            </a:r>
            <a:r>
              <a:rPr lang="en-US" sz="2200" dirty="0">
                <a:latin typeface="Calibri Light" panose="020F0302020204030204" pitchFamily="34" charset="0"/>
              </a:rPr>
              <a:t>monitor spending throughout the FY. </a:t>
            </a:r>
          </a:p>
          <a:p>
            <a:pPr lvl="1"/>
            <a:endParaRPr lang="en-US" dirty="0"/>
          </a:p>
          <a:p>
            <a:endParaRPr lang="en-US" dirty="0"/>
          </a:p>
        </p:txBody>
      </p:sp>
    </p:spTree>
    <p:extLst>
      <p:ext uri="{BB962C8B-B14F-4D97-AF65-F5344CB8AC3E}">
        <p14:creationId xmlns:p14="http://schemas.microsoft.com/office/powerpoint/2010/main" val="1327834895"/>
      </p:ext>
    </p:extLst>
  </p:cSld>
  <p:clrMapOvr>
    <a:masterClrMapping/>
  </p:clrMapOvr>
  <mc:AlternateContent xmlns:mc="http://schemas.openxmlformats.org/markup-compatibility/2006" xmlns:p14="http://schemas.microsoft.com/office/powerpoint/2010/main">
    <mc:Choice Requires="p14">
      <p:transition spd="slow" p14:dur="2000">
        <p14:glitter pattern="hexagon"/>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latin typeface="Calibri Light" panose="020F0302020204030204" pitchFamily="34" charset="0"/>
              </a:rPr>
              <a:t>Expectations from Department</a:t>
            </a:r>
            <a:endParaRPr lang="en-US" b="1" dirty="0">
              <a:effectLst>
                <a:outerShdw blurRad="38100" dist="38100" dir="2700000" algn="tl">
                  <a:srgbClr val="000000">
                    <a:alpha val="43137"/>
                  </a:srgbClr>
                </a:outerShdw>
              </a:effectLst>
              <a:latin typeface="Calibri Light" panose="020F0302020204030204" pitchFamily="34" charset="0"/>
            </a:endParaRPr>
          </a:p>
        </p:txBody>
      </p:sp>
      <p:sp>
        <p:nvSpPr>
          <p:cNvPr id="3" name="Content Placeholder 2"/>
          <p:cNvSpPr>
            <a:spLocks noGrp="1"/>
          </p:cNvSpPr>
          <p:nvPr>
            <p:ph idx="1"/>
          </p:nvPr>
        </p:nvSpPr>
        <p:spPr>
          <a:xfrm>
            <a:off x="646112" y="1359244"/>
            <a:ext cx="9725326" cy="4889156"/>
          </a:xfrm>
        </p:spPr>
        <p:txBody>
          <a:bodyPr>
            <a:noAutofit/>
          </a:bodyPr>
          <a:lstStyle/>
          <a:p>
            <a:pPr>
              <a:lnSpc>
                <a:spcPct val="150000"/>
              </a:lnSpc>
            </a:pPr>
            <a:r>
              <a:rPr lang="en-US" sz="2200" dirty="0" smtClean="0">
                <a:latin typeface="Calibri Light" panose="020F0302020204030204" pitchFamily="34" charset="0"/>
              </a:rPr>
              <a:t>Work closely with ORSP to provide the original cost center, personnel names, and time efforts for cost share (please avoid TBAs).</a:t>
            </a:r>
          </a:p>
          <a:p>
            <a:pPr lvl="1">
              <a:lnSpc>
                <a:spcPct val="150000"/>
              </a:lnSpc>
            </a:pPr>
            <a:r>
              <a:rPr lang="en-US" dirty="0" smtClean="0">
                <a:latin typeface="Calibri Light" panose="020F0302020204030204" pitchFamily="34" charset="0"/>
              </a:rPr>
              <a:t>Timely turnaround to CGSC for any missing information on personnel pending to be appointed.</a:t>
            </a:r>
          </a:p>
          <a:p>
            <a:pPr>
              <a:lnSpc>
                <a:spcPct val="150000"/>
              </a:lnSpc>
            </a:pPr>
            <a:r>
              <a:rPr lang="en-US" sz="2200" dirty="0" smtClean="0">
                <a:latin typeface="Calibri Light" panose="020F0302020204030204" pitchFamily="34" charset="0"/>
              </a:rPr>
              <a:t>Departments are responsible for utilizing the CCC to charge expenses other than salaries (i.e. travel, materials and supplies, consultants, equipment, </a:t>
            </a:r>
            <a:r>
              <a:rPr lang="en-US" sz="2200" dirty="0" err="1" smtClean="0">
                <a:latin typeface="Calibri Light" panose="020F0302020204030204" pitchFamily="34" charset="0"/>
              </a:rPr>
              <a:t>etc</a:t>
            </a:r>
            <a:r>
              <a:rPr lang="en-US" sz="2200" dirty="0" smtClean="0">
                <a:latin typeface="Calibri Light" panose="020F0302020204030204" pitchFamily="34" charset="0"/>
              </a:rPr>
              <a:t>). </a:t>
            </a:r>
          </a:p>
          <a:p>
            <a:pPr>
              <a:lnSpc>
                <a:spcPct val="150000"/>
              </a:lnSpc>
            </a:pPr>
            <a:r>
              <a:rPr lang="en-US" sz="2200" dirty="0" smtClean="0">
                <a:latin typeface="Calibri Light" panose="020F0302020204030204" pitchFamily="34" charset="0"/>
              </a:rPr>
              <a:t>After initial set up, new employee hires should be processed with ample time to meet cost share requirements. Please communicate this information to CGSC.</a:t>
            </a:r>
          </a:p>
          <a:p>
            <a:pPr>
              <a:lnSpc>
                <a:spcPct val="150000"/>
              </a:lnSpc>
            </a:pPr>
            <a:r>
              <a:rPr lang="en-US" sz="2200" dirty="0" smtClean="0">
                <a:latin typeface="Calibri Light" panose="020F0302020204030204" pitchFamily="34" charset="0"/>
              </a:rPr>
              <a:t>Confirmation of original funding source each Sept.</a:t>
            </a:r>
          </a:p>
        </p:txBody>
      </p:sp>
    </p:spTree>
    <p:extLst>
      <p:ext uri="{BB962C8B-B14F-4D97-AF65-F5344CB8AC3E}">
        <p14:creationId xmlns:p14="http://schemas.microsoft.com/office/powerpoint/2010/main" val="1108402611"/>
      </p:ext>
    </p:extLst>
  </p:cSld>
  <p:clrMapOvr>
    <a:masterClrMapping/>
  </p:clrMapOvr>
  <mc:AlternateContent xmlns:mc="http://schemas.openxmlformats.org/markup-compatibility/2006" xmlns:p14="http://schemas.microsoft.com/office/powerpoint/2010/main">
    <mc:Choice Requires="p14">
      <p:transition spd="slow" p14:dur="2000">
        <p14:glitter pattern="hexagon"/>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latin typeface="Calibri Light" panose="020F0302020204030204" pitchFamily="34" charset="0"/>
              </a:rPr>
              <a:t>Contracts &amp; Grants Support Center (CGSC)</a:t>
            </a:r>
            <a:endParaRPr lang="en-US" b="1" dirty="0">
              <a:effectLst>
                <a:outerShdw blurRad="38100" dist="38100" dir="2700000" algn="tl">
                  <a:srgbClr val="000000">
                    <a:alpha val="43137"/>
                  </a:srgbClr>
                </a:outerShdw>
              </a:effectLst>
              <a:latin typeface="Calibri Light" panose="020F0302020204030204" pitchFamily="34" charset="0"/>
            </a:endParaRPr>
          </a:p>
        </p:txBody>
      </p:sp>
      <p:sp>
        <p:nvSpPr>
          <p:cNvPr id="3" name="Content Placeholder 2"/>
          <p:cNvSpPr>
            <a:spLocks noGrp="1"/>
          </p:cNvSpPr>
          <p:nvPr>
            <p:ph idx="1"/>
          </p:nvPr>
        </p:nvSpPr>
        <p:spPr>
          <a:xfrm>
            <a:off x="646111" y="1606596"/>
            <a:ext cx="8946541" cy="4195481"/>
          </a:xfrm>
        </p:spPr>
        <p:txBody>
          <a:bodyPr/>
          <a:lstStyle/>
          <a:p>
            <a:pPr>
              <a:lnSpc>
                <a:spcPct val="150000"/>
              </a:lnSpc>
            </a:pPr>
            <a:r>
              <a:rPr lang="en-US" sz="2200" dirty="0" smtClean="0">
                <a:latin typeface="Calibri Light" panose="020F0302020204030204" pitchFamily="34" charset="0"/>
              </a:rPr>
              <a:t>Process appointments under the new CCC.</a:t>
            </a:r>
          </a:p>
          <a:p>
            <a:pPr>
              <a:lnSpc>
                <a:spcPct val="150000"/>
              </a:lnSpc>
            </a:pPr>
            <a:r>
              <a:rPr lang="en-US" sz="2200" dirty="0" smtClean="0">
                <a:latin typeface="Calibri Light" panose="020F0302020204030204" pitchFamily="34" charset="0"/>
              </a:rPr>
              <a:t>Follow up with PIs and project administrators for TBA appointments.</a:t>
            </a:r>
          </a:p>
          <a:p>
            <a:pPr>
              <a:lnSpc>
                <a:spcPct val="150000"/>
              </a:lnSpc>
            </a:pPr>
            <a:r>
              <a:rPr lang="en-US" sz="2200" dirty="0" smtClean="0">
                <a:latin typeface="Calibri Light" panose="020F0302020204030204" pitchFamily="34" charset="0"/>
              </a:rPr>
              <a:t>Monitor expected vs actual expenses to ensure funds are being spent during current FY.</a:t>
            </a:r>
          </a:p>
          <a:p>
            <a:pPr>
              <a:lnSpc>
                <a:spcPct val="150000"/>
              </a:lnSpc>
            </a:pPr>
            <a:r>
              <a:rPr lang="en-US" sz="2200" dirty="0" smtClean="0">
                <a:latin typeface="Calibri Light" panose="020F0302020204030204" pitchFamily="34" charset="0"/>
              </a:rPr>
              <a:t>If spending is not up to par, follow up will be done around February to agree on a plan of action (spend or return funds).</a:t>
            </a:r>
          </a:p>
          <a:p>
            <a:pPr>
              <a:lnSpc>
                <a:spcPct val="150000"/>
              </a:lnSpc>
            </a:pPr>
            <a:r>
              <a:rPr lang="en-US" sz="2200" dirty="0" smtClean="0">
                <a:latin typeface="Calibri Light" panose="020F0302020204030204" pitchFamily="34" charset="0"/>
              </a:rPr>
              <a:t>Assist with any inquiries.</a:t>
            </a:r>
          </a:p>
          <a:p>
            <a:endParaRPr lang="en-US" dirty="0" smtClean="0"/>
          </a:p>
          <a:p>
            <a:endParaRPr lang="en-US" dirty="0" smtClean="0"/>
          </a:p>
        </p:txBody>
      </p:sp>
    </p:spTree>
    <p:extLst>
      <p:ext uri="{BB962C8B-B14F-4D97-AF65-F5344CB8AC3E}">
        <p14:creationId xmlns:p14="http://schemas.microsoft.com/office/powerpoint/2010/main" val="1457185084"/>
      </p:ext>
    </p:extLst>
  </p:cSld>
  <p:clrMapOvr>
    <a:masterClrMapping/>
  </p:clrMapOvr>
  <mc:AlternateContent xmlns:mc="http://schemas.openxmlformats.org/markup-compatibility/2006" xmlns:p14="http://schemas.microsoft.com/office/powerpoint/2010/main">
    <mc:Choice Requires="p14">
      <p:transition spd="slow" p14:dur="2000">
        <p14:glitter pattern="hexagon"/>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effectLst>
                  <a:outerShdw blurRad="38100" dist="38100" dir="2700000" algn="tl">
                    <a:srgbClr val="000000">
                      <a:alpha val="43137"/>
                    </a:srgbClr>
                  </a:outerShdw>
                </a:effectLst>
                <a:latin typeface="Calibri Light" panose="020F0302020204030204" pitchFamily="34" charset="0"/>
              </a:rPr>
              <a:t>Information</a:t>
            </a:r>
            <a:endParaRPr lang="en-US" sz="4800" b="1" dirty="0">
              <a:effectLst>
                <a:outerShdw blurRad="38100" dist="38100" dir="2700000" algn="tl">
                  <a:srgbClr val="000000">
                    <a:alpha val="43137"/>
                  </a:srgbClr>
                </a:outerShdw>
              </a:effectLst>
              <a:latin typeface="Calibri Light" panose="020F0302020204030204" pitchFamily="34" charset="0"/>
            </a:endParaRPr>
          </a:p>
        </p:txBody>
      </p:sp>
      <p:sp>
        <p:nvSpPr>
          <p:cNvPr id="3" name="Content Placeholder 2"/>
          <p:cNvSpPr>
            <a:spLocks noGrp="1"/>
          </p:cNvSpPr>
          <p:nvPr>
            <p:ph idx="1"/>
          </p:nvPr>
        </p:nvSpPr>
        <p:spPr>
          <a:xfrm>
            <a:off x="874169" y="1152982"/>
            <a:ext cx="9176665" cy="5439011"/>
          </a:xfrm>
        </p:spPr>
        <p:txBody>
          <a:bodyPr>
            <a:normAutofit lnSpcReduction="10000"/>
          </a:bodyPr>
          <a:lstStyle/>
          <a:p>
            <a:pPr>
              <a:lnSpc>
                <a:spcPct val="150000"/>
              </a:lnSpc>
            </a:pPr>
            <a:r>
              <a:rPr lang="en-US" sz="2200" dirty="0" smtClean="0">
                <a:latin typeface="Calibri Light" panose="020F0302020204030204" pitchFamily="34" charset="0"/>
              </a:rPr>
              <a:t>Budget Overview will display both the budget for the Grant and Cost Share Cost Center. (example next slide)</a:t>
            </a:r>
            <a:endParaRPr lang="en-US" sz="2200" dirty="0">
              <a:latin typeface="Calibri Light" panose="020F0302020204030204" pitchFamily="34" charset="0"/>
            </a:endParaRPr>
          </a:p>
          <a:p>
            <a:pPr lvl="1">
              <a:lnSpc>
                <a:spcPct val="150000"/>
              </a:lnSpc>
            </a:pPr>
            <a:r>
              <a:rPr lang="en-US" sz="2000" dirty="0" smtClean="0">
                <a:latin typeface="Calibri Light" panose="020F0302020204030204" pitchFamily="34" charset="0"/>
              </a:rPr>
              <a:t>Please be aware of the available budgets in both – Overdrafts will not be allowed in the cost share cost center.</a:t>
            </a:r>
          </a:p>
          <a:p>
            <a:pPr>
              <a:lnSpc>
                <a:spcPct val="150000"/>
              </a:lnSpc>
            </a:pPr>
            <a:r>
              <a:rPr lang="en-US" sz="2200" dirty="0" smtClean="0">
                <a:latin typeface="Calibri Light" panose="020F0302020204030204" pitchFamily="34" charset="0"/>
              </a:rPr>
              <a:t>These budgets are NOT to be combined.</a:t>
            </a:r>
          </a:p>
          <a:p>
            <a:pPr lvl="1">
              <a:lnSpc>
                <a:spcPct val="150000"/>
              </a:lnSpc>
            </a:pPr>
            <a:r>
              <a:rPr lang="en-US" dirty="0" smtClean="0">
                <a:latin typeface="Calibri Light" panose="020F0302020204030204" pitchFamily="34" charset="0"/>
              </a:rPr>
              <a:t> </a:t>
            </a:r>
            <a:r>
              <a:rPr lang="en-US" sz="2000" dirty="0" smtClean="0">
                <a:latin typeface="Calibri Light" panose="020F0302020204030204" pitchFamily="34" charset="0"/>
              </a:rPr>
              <a:t>Budget transfers are NOT allowed between Project and CCC.</a:t>
            </a:r>
          </a:p>
          <a:p>
            <a:pPr>
              <a:lnSpc>
                <a:spcPct val="150000"/>
              </a:lnSpc>
            </a:pPr>
            <a:r>
              <a:rPr lang="en-US" sz="2200" dirty="0" err="1" smtClean="0">
                <a:latin typeface="Calibri Light" panose="020F0302020204030204" pitchFamily="34" charset="0"/>
              </a:rPr>
              <a:t>Speedtype</a:t>
            </a:r>
            <a:r>
              <a:rPr lang="en-US" sz="2200" dirty="0" smtClean="0">
                <a:latin typeface="Calibri Light" panose="020F0302020204030204" pitchFamily="34" charset="0"/>
              </a:rPr>
              <a:t> to be used for grant funding is the project number (226XX)</a:t>
            </a:r>
          </a:p>
          <a:p>
            <a:pPr>
              <a:lnSpc>
                <a:spcPct val="150000"/>
              </a:lnSpc>
            </a:pPr>
            <a:r>
              <a:rPr lang="en-US" sz="2200" dirty="0" err="1" smtClean="0">
                <a:latin typeface="Calibri Light" panose="020F0302020204030204" pitchFamily="34" charset="0"/>
              </a:rPr>
              <a:t>Speedtype</a:t>
            </a:r>
            <a:r>
              <a:rPr lang="en-US" sz="2200" dirty="0" smtClean="0">
                <a:latin typeface="Calibri Light" panose="020F0302020204030204" pitchFamily="34" charset="0"/>
              </a:rPr>
              <a:t> to be used for Cost Share is the CCC PROVIDED BY C&amp;G (14205502) not the cost center noted in the NOA (original cost center).</a:t>
            </a:r>
          </a:p>
          <a:p>
            <a:pPr>
              <a:lnSpc>
                <a:spcPct val="150000"/>
              </a:lnSpc>
            </a:pPr>
            <a:r>
              <a:rPr lang="en-US" sz="2200" dirty="0" smtClean="0">
                <a:latin typeface="Calibri Light" panose="020F0302020204030204" pitchFamily="34" charset="0"/>
              </a:rPr>
              <a:t>3</a:t>
            </a:r>
            <a:r>
              <a:rPr lang="en-US" sz="2200" baseline="30000" dirty="0" smtClean="0">
                <a:latin typeface="Calibri Light" panose="020F0302020204030204" pitchFamily="34" charset="0"/>
              </a:rPr>
              <a:t>rd</a:t>
            </a:r>
            <a:r>
              <a:rPr lang="en-US" sz="2200" dirty="0" smtClean="0">
                <a:latin typeface="Calibri Light" panose="020F0302020204030204" pitchFamily="34" charset="0"/>
              </a:rPr>
              <a:t> party cost share will continue to be tracked by department.</a:t>
            </a:r>
          </a:p>
        </p:txBody>
      </p:sp>
    </p:spTree>
    <p:extLst>
      <p:ext uri="{BB962C8B-B14F-4D97-AF65-F5344CB8AC3E}">
        <p14:creationId xmlns:p14="http://schemas.microsoft.com/office/powerpoint/2010/main" val="3427037857"/>
      </p:ext>
    </p:extLst>
  </p:cSld>
  <p:clrMapOvr>
    <a:masterClrMapping/>
  </p:clrMapOvr>
  <mc:AlternateContent xmlns:mc="http://schemas.openxmlformats.org/markup-compatibility/2006" xmlns:p14="http://schemas.microsoft.com/office/powerpoint/2010/main">
    <mc:Choice Requires="p14">
      <p:transition spd="slow" p14:dur="2000">
        <p14:glitter pattern="hexagon"/>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effectLst>
                  <a:outerShdw blurRad="38100" dist="38100" dir="2700000" algn="tl">
                    <a:srgbClr val="000000">
                      <a:alpha val="43137"/>
                    </a:srgbClr>
                  </a:outerShdw>
                </a:effectLst>
                <a:latin typeface="Calibri Light" panose="020F0302020204030204" pitchFamily="34" charset="0"/>
              </a:rPr>
              <a:t>Information cont..</a:t>
            </a:r>
            <a:endParaRPr lang="en-US" sz="4800" b="1" dirty="0">
              <a:effectLst>
                <a:outerShdw blurRad="38100" dist="38100" dir="2700000" algn="tl">
                  <a:srgbClr val="000000">
                    <a:alpha val="43137"/>
                  </a:srgbClr>
                </a:outerShdw>
              </a:effectLst>
              <a:latin typeface="Calibri Light" panose="020F0302020204030204" pitchFamily="34" charset="0"/>
            </a:endParaRPr>
          </a:p>
        </p:txBody>
      </p:sp>
      <p:sp>
        <p:nvSpPr>
          <p:cNvPr id="3" name="Content Placeholder 2"/>
          <p:cNvSpPr>
            <a:spLocks noGrp="1"/>
          </p:cNvSpPr>
          <p:nvPr>
            <p:ph idx="1"/>
          </p:nvPr>
        </p:nvSpPr>
        <p:spPr>
          <a:xfrm>
            <a:off x="874169" y="1152983"/>
            <a:ext cx="9176665" cy="5439011"/>
          </a:xfrm>
        </p:spPr>
        <p:txBody>
          <a:bodyPr>
            <a:normAutofit/>
          </a:bodyPr>
          <a:lstStyle/>
          <a:p>
            <a:pPr>
              <a:lnSpc>
                <a:spcPct val="150000"/>
              </a:lnSpc>
            </a:pPr>
            <a:r>
              <a:rPr lang="en-US" sz="2200" dirty="0" smtClean="0">
                <a:latin typeface="Calibri Light" panose="020F0302020204030204" pitchFamily="34" charset="0"/>
              </a:rPr>
              <a:t>CCCs</a:t>
            </a:r>
          </a:p>
          <a:p>
            <a:pPr lvl="1">
              <a:lnSpc>
                <a:spcPct val="150000"/>
              </a:lnSpc>
            </a:pPr>
            <a:r>
              <a:rPr lang="en-US" sz="2000" dirty="0" smtClean="0">
                <a:latin typeface="Calibri Light" panose="020F0302020204030204" pitchFamily="34" charset="0"/>
              </a:rPr>
              <a:t>Expiration date 8-31</a:t>
            </a:r>
          </a:p>
          <a:p>
            <a:pPr>
              <a:lnSpc>
                <a:spcPct val="150000"/>
              </a:lnSpc>
            </a:pPr>
            <a:r>
              <a:rPr lang="en-US" sz="2200" b="1" dirty="0" smtClean="0">
                <a:latin typeface="Calibri Light" panose="020F0302020204030204" pitchFamily="34" charset="0"/>
              </a:rPr>
              <a:t>If CCC funding is not fully spent by 8-31, the funds will be lost therefore Cost Share will not be met.</a:t>
            </a:r>
          </a:p>
          <a:p>
            <a:pPr lvl="1">
              <a:lnSpc>
                <a:spcPct val="150000"/>
              </a:lnSpc>
            </a:pPr>
            <a:r>
              <a:rPr lang="en-US" sz="2000" dirty="0" smtClean="0">
                <a:latin typeface="Calibri Light" panose="020F0302020204030204" pitchFamily="34" charset="0"/>
              </a:rPr>
              <a:t>It is up to department and PI to find the extra funds needed to meet cost share requirements.</a:t>
            </a:r>
          </a:p>
          <a:p>
            <a:pPr lvl="1">
              <a:lnSpc>
                <a:spcPct val="150000"/>
              </a:lnSpc>
            </a:pPr>
            <a:r>
              <a:rPr lang="en-US" sz="2000" dirty="0" smtClean="0">
                <a:latin typeface="Calibri Light" panose="020F0302020204030204" pitchFamily="34" charset="0"/>
              </a:rPr>
              <a:t>PI should communicate this information with C&amp;G for new set up of these additional funds.</a:t>
            </a:r>
          </a:p>
        </p:txBody>
      </p:sp>
    </p:spTree>
    <p:extLst>
      <p:ext uri="{BB962C8B-B14F-4D97-AF65-F5344CB8AC3E}">
        <p14:creationId xmlns:p14="http://schemas.microsoft.com/office/powerpoint/2010/main" val="263994278"/>
      </p:ext>
    </p:extLst>
  </p:cSld>
  <p:clrMapOvr>
    <a:masterClrMapping/>
  </p:clrMapOvr>
  <mc:AlternateContent xmlns:mc="http://schemas.openxmlformats.org/markup-compatibility/2006" xmlns:p14="http://schemas.microsoft.com/office/powerpoint/2010/main">
    <mc:Choice Requires="p14">
      <p:transition spd="slow" p14:dur="2000">
        <p14:glitter pattern="hexagon"/>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pic>
        <p:nvPicPr>
          <p:cNvPr id="4" name="Content Placeholder 3"/>
          <p:cNvPicPr>
            <a:picLocks noGrp="1" noChangeAspect="1"/>
          </p:cNvPicPr>
          <p:nvPr>
            <p:ph idx="1"/>
          </p:nvPr>
        </p:nvPicPr>
        <p:blipFill>
          <a:blip r:embed="rId2"/>
          <a:stretch>
            <a:fillRect/>
          </a:stretch>
        </p:blipFill>
        <p:spPr>
          <a:xfrm>
            <a:off x="874897" y="2010483"/>
            <a:ext cx="8947150" cy="2764309"/>
          </a:xfrm>
          <a:prstGeom prst="rect">
            <a:avLst/>
          </a:prstGeom>
        </p:spPr>
      </p:pic>
    </p:spTree>
    <p:extLst>
      <p:ext uri="{BB962C8B-B14F-4D97-AF65-F5344CB8AC3E}">
        <p14:creationId xmlns:p14="http://schemas.microsoft.com/office/powerpoint/2010/main" val="1841325585"/>
      </p:ext>
    </p:extLst>
  </p:cSld>
  <p:clrMapOvr>
    <a:masterClrMapping/>
  </p:clrMapOvr>
  <mc:AlternateContent xmlns:mc="http://schemas.openxmlformats.org/markup-compatibility/2006" xmlns:p14="http://schemas.microsoft.com/office/powerpoint/2010/main">
    <mc:Choice Requires="p14">
      <p:transition spd="slow" p14:dur="2000">
        <p14:glitter pattern="hexagon"/>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Custom 5">
      <a:dk1>
        <a:sysClr val="windowText" lastClr="000000"/>
      </a:dk1>
      <a:lt1>
        <a:sysClr val="window" lastClr="FFFFFF"/>
      </a:lt1>
      <a:dk2>
        <a:srgbClr val="0A3F60"/>
      </a:dk2>
      <a:lt2>
        <a:srgbClr val="EBEBEB"/>
      </a:lt2>
      <a:accent1>
        <a:srgbClr val="C0590E"/>
      </a:accent1>
      <a:accent2>
        <a:srgbClr val="E6C133"/>
      </a:accent2>
      <a:accent3>
        <a:srgbClr val="EF7A24"/>
      </a:accent3>
      <a:accent4>
        <a:srgbClr val="094C9D"/>
      </a:accent4>
      <a:accent5>
        <a:srgbClr val="15799B"/>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271</TotalTime>
  <Words>726</Words>
  <Application>Microsoft Office PowerPoint</Application>
  <PresentationFormat>Widescreen</PresentationFormat>
  <Paragraphs>65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 Light</vt:lpstr>
      <vt:lpstr>Century Gothic</vt:lpstr>
      <vt:lpstr>Wingdings 3</vt:lpstr>
      <vt:lpstr>Ion</vt:lpstr>
      <vt:lpstr>Cost Sharing  FY 2020</vt:lpstr>
      <vt:lpstr>Overview</vt:lpstr>
      <vt:lpstr>New Process</vt:lpstr>
      <vt:lpstr>New Process Continued…</vt:lpstr>
      <vt:lpstr>Expectations from Department</vt:lpstr>
      <vt:lpstr>Contracts &amp; Grants Support Center (CGSC)</vt:lpstr>
      <vt:lpstr>Information</vt:lpstr>
      <vt:lpstr>Information cont..</vt:lpstr>
      <vt:lpstr>Example</vt:lpstr>
      <vt:lpstr>Benefits</vt:lpstr>
      <vt:lpstr>Contact Information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 Sharing FY 2020</dc:title>
  <dc:creator>Chavez, Alejandra E</dc:creator>
  <cp:lastModifiedBy>Castaneda, Yesenia N</cp:lastModifiedBy>
  <cp:revision>36</cp:revision>
  <dcterms:created xsi:type="dcterms:W3CDTF">2019-09-25T20:11:09Z</dcterms:created>
  <dcterms:modified xsi:type="dcterms:W3CDTF">2019-10-10T17:04:10Z</dcterms:modified>
</cp:coreProperties>
</file>